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09" r:id="rId4"/>
    <p:sldId id="296" r:id="rId5"/>
    <p:sldId id="259" r:id="rId6"/>
    <p:sldId id="300" r:id="rId7"/>
    <p:sldId id="298" r:id="rId8"/>
    <p:sldId id="299" r:id="rId9"/>
    <p:sldId id="301" r:id="rId10"/>
    <p:sldId id="305" r:id="rId11"/>
    <p:sldId id="276" r:id="rId12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CBDF"/>
    <a:srgbClr val="FFFF99"/>
    <a:srgbClr val="663300"/>
    <a:srgbClr val="99FF99"/>
    <a:srgbClr val="D7E6EE"/>
    <a:srgbClr val="6F9AEF"/>
    <a:srgbClr val="6DCEF1"/>
    <a:srgbClr val="99CC00"/>
    <a:srgbClr val="93DADF"/>
    <a:srgbClr val="497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0" autoAdjust="0"/>
    <p:restoredTop sz="94660" autoAdjust="0"/>
  </p:normalViewPr>
  <p:slideViewPr>
    <p:cSldViewPr>
      <p:cViewPr varScale="1">
        <p:scale>
          <a:sx n="70" d="100"/>
          <a:sy n="70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-9525" y="2708275"/>
            <a:ext cx="9183688" cy="1501775"/>
            <a:chOff x="-23" y="1319"/>
            <a:chExt cx="5799" cy="946"/>
          </a:xfrm>
        </p:grpSpPr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-20" y="1319"/>
              <a:ext cx="5779" cy="946"/>
            </a:xfrm>
            <a:custGeom>
              <a:avLst/>
              <a:gdLst/>
              <a:ahLst/>
              <a:cxnLst>
                <a:cxn ang="0">
                  <a:pos x="6" y="454"/>
                </a:cxn>
                <a:cxn ang="0">
                  <a:pos x="355" y="454"/>
                </a:cxn>
                <a:cxn ang="0">
                  <a:pos x="757" y="1"/>
                </a:cxn>
                <a:cxn ang="0">
                  <a:pos x="2511" y="0"/>
                </a:cxn>
                <a:cxn ang="0">
                  <a:pos x="2646" y="144"/>
                </a:cxn>
                <a:cxn ang="0">
                  <a:pos x="5779" y="137"/>
                </a:cxn>
                <a:cxn ang="0">
                  <a:pos x="5779" y="772"/>
                </a:cxn>
                <a:cxn ang="0">
                  <a:pos x="2899" y="765"/>
                </a:cxn>
                <a:cxn ang="0">
                  <a:pos x="2757" y="946"/>
                </a:cxn>
                <a:cxn ang="0">
                  <a:pos x="1883" y="946"/>
                </a:cxn>
                <a:cxn ang="0">
                  <a:pos x="1663" y="687"/>
                </a:cxn>
                <a:cxn ang="0">
                  <a:pos x="0" y="687"/>
                </a:cxn>
                <a:cxn ang="0">
                  <a:pos x="35" y="480"/>
                </a:cxn>
              </a:cxnLst>
              <a:rect l="0" t="0" r="r" b="b"/>
              <a:pathLst>
                <a:path w="5779" h="946">
                  <a:moveTo>
                    <a:pt x="6" y="454"/>
                  </a:moveTo>
                  <a:lnTo>
                    <a:pt x="355" y="454"/>
                  </a:lnTo>
                  <a:lnTo>
                    <a:pt x="757" y="1"/>
                  </a:lnTo>
                  <a:lnTo>
                    <a:pt x="2511" y="0"/>
                  </a:lnTo>
                  <a:lnTo>
                    <a:pt x="2646" y="144"/>
                  </a:lnTo>
                  <a:lnTo>
                    <a:pt x="5779" y="137"/>
                  </a:lnTo>
                  <a:lnTo>
                    <a:pt x="5779" y="772"/>
                  </a:lnTo>
                  <a:lnTo>
                    <a:pt x="2899" y="765"/>
                  </a:lnTo>
                  <a:lnTo>
                    <a:pt x="2757" y="946"/>
                  </a:lnTo>
                  <a:lnTo>
                    <a:pt x="1883" y="946"/>
                  </a:lnTo>
                  <a:lnTo>
                    <a:pt x="1663" y="687"/>
                  </a:lnTo>
                  <a:lnTo>
                    <a:pt x="0" y="687"/>
                  </a:lnTo>
                  <a:lnTo>
                    <a:pt x="35" y="48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77251" dir="4832261" algn="ctr" rotWithShape="0">
                <a:srgbClr val="000066">
                  <a:alpha val="19000"/>
                </a:srgbClr>
              </a:outerShdw>
            </a:effec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3091" name="Freeform 19" descr="01_img(Global Digtal Desigm(imageState)"/>
            <p:cNvSpPr>
              <a:spLocks/>
            </p:cNvSpPr>
            <p:nvPr/>
          </p:nvSpPr>
          <p:spPr bwMode="gray">
            <a:xfrm>
              <a:off x="-23" y="1344"/>
              <a:ext cx="5799" cy="895"/>
            </a:xfrm>
            <a:custGeom>
              <a:avLst/>
              <a:gdLst/>
              <a:ahLst/>
              <a:cxnLst>
                <a:cxn ang="0">
                  <a:pos x="0" y="455"/>
                </a:cxn>
                <a:cxn ang="0">
                  <a:pos x="369" y="454"/>
                </a:cxn>
                <a:cxn ang="0">
                  <a:pos x="776" y="0"/>
                </a:cxn>
                <a:cxn ang="0">
                  <a:pos x="2496" y="0"/>
                </a:cxn>
                <a:cxn ang="0">
                  <a:pos x="2632" y="136"/>
                </a:cxn>
                <a:cxn ang="0">
                  <a:pos x="5799" y="136"/>
                </a:cxn>
                <a:cxn ang="0">
                  <a:pos x="5788" y="727"/>
                </a:cxn>
                <a:cxn ang="0">
                  <a:pos x="2883" y="708"/>
                </a:cxn>
                <a:cxn ang="0">
                  <a:pos x="2747" y="895"/>
                </a:cxn>
                <a:cxn ang="0">
                  <a:pos x="1899" y="895"/>
                </a:cxn>
                <a:cxn ang="0">
                  <a:pos x="1681" y="635"/>
                </a:cxn>
                <a:cxn ang="0">
                  <a:pos x="7" y="635"/>
                </a:cxn>
                <a:cxn ang="0">
                  <a:pos x="7" y="454"/>
                </a:cxn>
              </a:cxnLst>
              <a:rect l="0" t="0" r="r" b="b"/>
              <a:pathLst>
                <a:path w="5799" h="895">
                  <a:moveTo>
                    <a:pt x="0" y="455"/>
                  </a:moveTo>
                  <a:lnTo>
                    <a:pt x="369" y="454"/>
                  </a:lnTo>
                  <a:lnTo>
                    <a:pt x="776" y="0"/>
                  </a:lnTo>
                  <a:lnTo>
                    <a:pt x="2496" y="0"/>
                  </a:lnTo>
                  <a:lnTo>
                    <a:pt x="2632" y="136"/>
                  </a:lnTo>
                  <a:lnTo>
                    <a:pt x="5799" y="136"/>
                  </a:lnTo>
                  <a:lnTo>
                    <a:pt x="5788" y="727"/>
                  </a:lnTo>
                  <a:lnTo>
                    <a:pt x="2883" y="708"/>
                  </a:lnTo>
                  <a:lnTo>
                    <a:pt x="2747" y="895"/>
                  </a:lnTo>
                  <a:lnTo>
                    <a:pt x="1899" y="895"/>
                  </a:lnTo>
                  <a:lnTo>
                    <a:pt x="1681" y="635"/>
                  </a:lnTo>
                  <a:lnTo>
                    <a:pt x="7" y="635"/>
                  </a:lnTo>
                  <a:lnTo>
                    <a:pt x="7" y="454"/>
                  </a:lnTo>
                </a:path>
              </a:pathLst>
            </a:custGeom>
            <a:blipFill dpi="0" rotWithShape="1">
              <a:blip r:embed="rId2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990600" y="4953000"/>
            <a:ext cx="73152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>
                <a:latin typeface="Verdana" pitchFamily="34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04800" y="228600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dirty="0">
                <a:latin typeface="Verdana" pitchFamily="34" charset="0"/>
              </a:rPr>
              <a:t>LOGO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611188" y="1700213"/>
            <a:ext cx="8137525" cy="792162"/>
          </a:xfrm>
          <a:effectLst>
            <a:outerShdw dist="53882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ru-RU" altLang="ko-KR" smtClean="0"/>
              <a:t>Образец заголовка</a:t>
            </a:r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9E8B4-0A73-493E-A636-6510BB796D8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73B11-5065-4BEC-895F-A177A1ED8A8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43025"/>
            <a:ext cx="4038600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43025"/>
            <a:ext cx="4038600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97924-E134-4DA0-ACBD-7D453B8B575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31EA6-7C01-4162-B32B-C7CD680233C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C2EDE-3031-40BC-A265-D8B8B5801F7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6FFD3-7A87-462D-B762-75B488C0EA3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7D9E0-59C0-4B69-8AA0-B8D36E6FC8C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691C2-ACCD-491C-B6AA-456C9D9C26F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866A3-DA4C-4BF5-939D-DE9B6D4B15F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79438"/>
            <a:ext cx="2057400" cy="59007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79438"/>
            <a:ext cx="6019800" cy="59007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CD94F6-6C0B-4A3D-B24B-61FC26F7DDB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79438"/>
            <a:ext cx="78486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43025"/>
            <a:ext cx="8229600" cy="5137150"/>
          </a:xfrm>
        </p:spPr>
        <p:txBody>
          <a:bodyPr/>
          <a:lstStyle/>
          <a:p>
            <a:r>
              <a:rPr lang="ru-RU" dirty="0" smtClean="0"/>
              <a:t>Вставка таблицы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010400" y="2889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91200" y="65373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71888" y="65373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1F5F1398-3A44-4BB9-9D14-99455F3423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Freeform 16"/>
          <p:cNvSpPr>
            <a:spLocks/>
          </p:cNvSpPr>
          <p:nvPr/>
        </p:nvSpPr>
        <p:spPr bwMode="gray">
          <a:xfrm>
            <a:off x="0" y="360363"/>
            <a:ext cx="9148763" cy="900112"/>
          </a:xfrm>
          <a:custGeom>
            <a:avLst/>
            <a:gdLst/>
            <a:ahLst/>
            <a:cxnLst>
              <a:cxn ang="0">
                <a:pos x="0" y="368"/>
              </a:cxn>
              <a:cxn ang="0">
                <a:pos x="440" y="368"/>
              </a:cxn>
              <a:cxn ang="0">
                <a:pos x="777" y="0"/>
              </a:cxn>
              <a:cxn ang="0">
                <a:pos x="2162" y="0"/>
              </a:cxn>
              <a:cxn ang="0">
                <a:pos x="2265" y="116"/>
              </a:cxn>
              <a:cxn ang="0">
                <a:pos x="5756" y="112"/>
              </a:cxn>
              <a:cxn ang="0">
                <a:pos x="5763" y="567"/>
              </a:cxn>
              <a:cxn ang="0">
                <a:pos x="6" y="556"/>
              </a:cxn>
            </a:cxnLst>
            <a:rect l="0" t="0" r="r" b="b"/>
            <a:pathLst>
              <a:path w="5763" h="567">
                <a:moveTo>
                  <a:pt x="0" y="368"/>
                </a:moveTo>
                <a:lnTo>
                  <a:pt x="440" y="368"/>
                </a:lnTo>
                <a:lnTo>
                  <a:pt x="777" y="0"/>
                </a:lnTo>
                <a:lnTo>
                  <a:pt x="2162" y="0"/>
                </a:lnTo>
                <a:lnTo>
                  <a:pt x="2265" y="116"/>
                </a:lnTo>
                <a:lnTo>
                  <a:pt x="5756" y="112"/>
                </a:lnTo>
                <a:lnTo>
                  <a:pt x="5763" y="567"/>
                </a:lnTo>
                <a:lnTo>
                  <a:pt x="6" y="556"/>
                </a:lnTo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039" name="Freeform 15" descr="01b_img(Global Digtal Desigm(imageState)"/>
          <p:cNvSpPr>
            <a:spLocks/>
          </p:cNvSpPr>
          <p:nvPr/>
        </p:nvSpPr>
        <p:spPr bwMode="gray">
          <a:xfrm>
            <a:off x="-9525" y="336550"/>
            <a:ext cx="9182100" cy="838200"/>
          </a:xfrm>
          <a:custGeom>
            <a:avLst/>
            <a:gdLst/>
            <a:ahLst/>
            <a:cxnLst>
              <a:cxn ang="0">
                <a:pos x="449" y="370"/>
              </a:cxn>
              <a:cxn ang="0">
                <a:pos x="768" y="1"/>
              </a:cxn>
              <a:cxn ang="0">
                <a:pos x="2158" y="0"/>
              </a:cxn>
              <a:cxn ang="0">
                <a:pos x="2258" y="115"/>
              </a:cxn>
              <a:cxn ang="0">
                <a:pos x="5784" y="115"/>
              </a:cxn>
              <a:cxn ang="0">
                <a:pos x="5779" y="528"/>
              </a:cxn>
              <a:cxn ang="0">
                <a:pos x="0" y="519"/>
              </a:cxn>
              <a:cxn ang="0">
                <a:pos x="0" y="371"/>
              </a:cxn>
            </a:cxnLst>
            <a:rect l="0" t="0" r="r" b="b"/>
            <a:pathLst>
              <a:path w="5784" h="528">
                <a:moveTo>
                  <a:pt x="449" y="370"/>
                </a:moveTo>
                <a:lnTo>
                  <a:pt x="768" y="1"/>
                </a:lnTo>
                <a:lnTo>
                  <a:pt x="2158" y="0"/>
                </a:lnTo>
                <a:lnTo>
                  <a:pt x="2258" y="115"/>
                </a:lnTo>
                <a:lnTo>
                  <a:pt x="5784" y="115"/>
                </a:lnTo>
                <a:lnTo>
                  <a:pt x="5779" y="528"/>
                </a:lnTo>
                <a:lnTo>
                  <a:pt x="0" y="519"/>
                </a:lnTo>
                <a:lnTo>
                  <a:pt x="0" y="371"/>
                </a:lnTo>
              </a:path>
            </a:pathLst>
          </a:custGeom>
          <a:blipFill dpi="0" rotWithShape="1">
            <a:blip r:embed="rId15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5"/>
            <a:ext cx="8229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2889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j-lt"/>
              </a:defRPr>
            </a:lvl1pPr>
          </a:lstStyle>
          <a:p>
            <a:r>
              <a:rPr lang="en-US" dirty="0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5373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j-lt"/>
              </a:defRPr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1888" y="65373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j-lt"/>
              </a:defRPr>
            </a:lvl1pPr>
          </a:lstStyle>
          <a:p>
            <a:fld id="{7B633716-2B07-401E-A2A3-66C5D6BF3EA6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609600" y="579438"/>
            <a:ext cx="7848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90600" y="4953000"/>
            <a:ext cx="7325816" cy="1644352"/>
          </a:xfrm>
        </p:spPr>
        <p:txBody>
          <a:bodyPr/>
          <a:lstStyle/>
          <a:p>
            <a:pPr fontAlgn="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kern="150" dirty="0">
                <a:solidFill>
                  <a:srgbClr val="FFFFFF"/>
                </a:solidFill>
                <a:latin typeface="Arial"/>
              </a:rPr>
              <a:t> </a:t>
            </a:r>
            <a:endParaRPr lang="ru-RU" sz="2000" dirty="0">
              <a:latin typeface="Arial"/>
            </a:endParaRPr>
          </a:p>
          <a:p>
            <a:endParaRPr lang="ru-RU" sz="2000" b="1" dirty="0">
              <a:latin typeface="+mn-lt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857231"/>
            <a:ext cx="7325816" cy="1643075"/>
          </a:xfrm>
        </p:spPr>
        <p:txBody>
          <a:bodyPr/>
          <a:lstStyle/>
          <a:p>
            <a:r>
              <a:rPr lang="ru-RU" sz="2400" dirty="0" smtClean="0">
                <a:latin typeface="+mn-lt"/>
              </a:rPr>
              <a:t>Реализация программы дополнительного образования по обучению английскому языку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 дошкольников 5-7 лет 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«Английский для малышей»</a:t>
            </a:r>
            <a:endParaRPr lang="en-US" sz="3200" dirty="0"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003491"/>
              </p:ext>
            </p:extLst>
          </p:nvPr>
        </p:nvGraphicFramePr>
        <p:xfrm>
          <a:off x="1475656" y="4149080"/>
          <a:ext cx="6134819" cy="420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34819"/>
              </a:tblGrid>
              <a:tr h="609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1428736"/>
            <a:ext cx="9143272" cy="5162677"/>
            <a:chOff x="160" y="1159"/>
            <a:chExt cx="5439" cy="2982"/>
          </a:xfrm>
        </p:grpSpPr>
        <p:sp>
          <p:nvSpPr>
            <p:cNvPr id="79876" name="AutoShape 4"/>
            <p:cNvSpPr>
              <a:spLocks noChangeArrowheads="1"/>
            </p:cNvSpPr>
            <p:nvPr/>
          </p:nvSpPr>
          <p:spPr bwMode="gray">
            <a:xfrm>
              <a:off x="3772" y="1845"/>
              <a:ext cx="1827" cy="2204"/>
            </a:xfrm>
            <a:prstGeom prst="chevron">
              <a:avLst>
                <a:gd name="adj" fmla="val 16468"/>
              </a:avLst>
            </a:prstGeom>
            <a:solidFill>
              <a:schemeClr val="accent2"/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endParaRPr lang="ru-RU" dirty="0" smtClean="0"/>
            </a:p>
            <a:p>
              <a:r>
                <a:rPr lang="ru-RU" sz="1600" dirty="0" smtClean="0"/>
                <a:t>Внедрение в образовательную деятельность ДОУ дополнительной модифицирован-ной программы по обучению английскому языку детей</a:t>
              </a:r>
            </a:p>
            <a:p>
              <a:r>
                <a:rPr lang="ru-RU" sz="1600" dirty="0" smtClean="0"/>
                <a:t> 5-7 лет «</a:t>
              </a:r>
              <a:r>
                <a:rPr lang="ru-RU" sz="1600" dirty="0"/>
                <a:t>«Я люблю английский</a:t>
              </a:r>
              <a:r>
                <a:rPr lang="ru-RU" sz="1600" dirty="0" smtClean="0"/>
                <a:t>»</a:t>
              </a:r>
            </a:p>
            <a:p>
              <a:endParaRPr lang="ru-RU" sz="1600" dirty="0" smtClean="0"/>
            </a:p>
            <a:p>
              <a:endParaRPr lang="ru-RU" sz="1600" dirty="0" smtClean="0"/>
            </a:p>
            <a:p>
              <a:endParaRPr lang="ru-RU" sz="1600" dirty="0"/>
            </a:p>
          </p:txBody>
        </p:sp>
        <p:sp>
          <p:nvSpPr>
            <p:cNvPr id="79877" name="AutoShape 5"/>
            <p:cNvSpPr>
              <a:spLocks noChangeArrowheads="1"/>
            </p:cNvSpPr>
            <p:nvPr/>
          </p:nvSpPr>
          <p:spPr bwMode="gray">
            <a:xfrm>
              <a:off x="1895" y="2097"/>
              <a:ext cx="2141" cy="2044"/>
            </a:xfrm>
            <a:prstGeom prst="chevron">
              <a:avLst>
                <a:gd name="adj" fmla="val 17842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marL="342900" indent="-342900"/>
              <a:endParaRPr lang="ru-RU" sz="1600" dirty="0" smtClean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342900" indent="-342900"/>
              <a:r>
                <a:rPr lang="ru-RU" sz="1600" dirty="0" smtClean="0">
                  <a:solidFill>
                    <a:schemeClr val="tx1">
                      <a:lumMod val="75000"/>
                    </a:schemeClr>
                  </a:solidFill>
                </a:rPr>
                <a:t>Формирование иноязычных устноречевых навыков и умений, рассматриваемых в тесной связи с процессом социализации ребёнка и развитием его познавательных способностей</a:t>
              </a:r>
            </a:p>
            <a:p>
              <a:pPr marL="342900" indent="-342900"/>
              <a:endParaRPr lang="ru-RU" sz="1600" dirty="0" smtClean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79878" name="AutoShape 6"/>
            <p:cNvSpPr>
              <a:spLocks noChangeArrowheads="1"/>
            </p:cNvSpPr>
            <p:nvPr/>
          </p:nvSpPr>
          <p:spPr bwMode="gray">
            <a:xfrm>
              <a:off x="160" y="1802"/>
              <a:ext cx="1997" cy="2320"/>
            </a:xfrm>
            <a:prstGeom prst="chevron">
              <a:avLst>
                <a:gd name="adj" fmla="val 17842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endParaRPr lang="ru-RU" sz="1100" dirty="0" smtClean="0"/>
            </a:p>
            <a:p>
              <a:pPr>
                <a:buFontTx/>
                <a:buChar char="-"/>
              </a:pPr>
              <a:r>
                <a:rPr lang="ru-RU" sz="1200" b="1" dirty="0" smtClean="0"/>
                <a:t>Перспективность обучения иностранным языкам в плане  совершенствования личности ребёнка, его гуманитарного развития и приобщения к общекультурным ценностям;</a:t>
              </a:r>
            </a:p>
            <a:p>
              <a:pPr>
                <a:buFontTx/>
                <a:buChar char="-"/>
              </a:pPr>
              <a:r>
                <a:rPr lang="ru-RU" sz="1200" b="1" dirty="0" smtClean="0"/>
                <a:t>Обеспечение преемственности на ступенях дошкольного и начального образования </a:t>
              </a:r>
            </a:p>
            <a:p>
              <a:r>
                <a:rPr lang="ru-RU" sz="1100" b="1" dirty="0"/>
                <a:t>- Удовлетворение потребности (запросов) родителей в реализации программ дополнительного образования (изучение английского языка);</a:t>
              </a:r>
            </a:p>
            <a:p>
              <a:endParaRPr lang="ru-RU" sz="1100" dirty="0" smtClean="0"/>
            </a:p>
            <a:p>
              <a:endParaRPr lang="ru-RU" sz="1100" dirty="0"/>
            </a:p>
          </p:txBody>
        </p:sp>
        <p:sp>
          <p:nvSpPr>
            <p:cNvPr id="79879" name="AutoShape 7"/>
            <p:cNvSpPr>
              <a:spLocks noChangeArrowheads="1"/>
            </p:cNvSpPr>
            <p:nvPr/>
          </p:nvSpPr>
          <p:spPr bwMode="gray">
            <a:xfrm>
              <a:off x="372" y="1159"/>
              <a:ext cx="1391" cy="41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ru-RU" sz="2000" b="1" dirty="0" smtClean="0">
                  <a:solidFill>
                    <a:schemeClr val="tx1">
                      <a:lumMod val="75000"/>
                    </a:schemeClr>
                  </a:solidFill>
                </a:rPr>
                <a:t>Актуальность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79880" name="AutoShape 8"/>
            <p:cNvSpPr>
              <a:spLocks noChangeArrowheads="1"/>
            </p:cNvSpPr>
            <p:nvPr/>
          </p:nvSpPr>
          <p:spPr bwMode="gray">
            <a:xfrm>
              <a:off x="2167" y="1440"/>
              <a:ext cx="1296" cy="362"/>
            </a:xfrm>
            <a:prstGeom prst="roundRect">
              <a:avLst>
                <a:gd name="adj" fmla="val 50000"/>
              </a:avLst>
            </a:prstGeom>
            <a:ln w="28575"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ru-RU" sz="2000" b="1" dirty="0" smtClean="0">
                  <a:solidFill>
                    <a:schemeClr val="tx1">
                      <a:lumMod val="75000"/>
                    </a:schemeClr>
                  </a:solidFill>
                </a:rPr>
                <a:t>Проблемы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79881" name="AutoShape 9"/>
            <p:cNvSpPr>
              <a:spLocks noChangeArrowheads="1"/>
            </p:cNvSpPr>
            <p:nvPr/>
          </p:nvSpPr>
          <p:spPr bwMode="gray">
            <a:xfrm>
              <a:off x="3857" y="1200"/>
              <a:ext cx="1296" cy="36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sz="2000" b="1" dirty="0" smtClean="0">
                  <a:solidFill>
                    <a:schemeClr val="tx1">
                      <a:lumMod val="75000"/>
                    </a:schemeClr>
                  </a:solidFill>
                </a:rPr>
                <a:t>Решение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0" y="785794"/>
            <a:ext cx="9144000" cy="1143008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2000240"/>
            <a:ext cx="4286280" cy="4643470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2000240"/>
            <a:ext cx="4357718" cy="4643470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00108"/>
            <a:ext cx="8715436" cy="1000132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Цель программы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«А</a:t>
            </a:r>
            <a:r>
              <a:rPr lang="ru-RU" sz="1800" dirty="0" smtClean="0"/>
              <a:t>нглийский для малышей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– развитие у детей 5-7 лет  общеязыковых способностей, умения использовать изученный лексико-грамматический материал в естественных ситуациях общения.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928803"/>
            <a:ext cx="4352956" cy="4643470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1600" dirty="0" smtClean="0"/>
              <a:t>– </a:t>
            </a:r>
            <a:r>
              <a:rPr lang="ru-RU" sz="1600" dirty="0"/>
              <a:t>приобщать ребенка к иностранному (английскому) языку и англоязычной культуре;</a:t>
            </a:r>
          </a:p>
          <a:p>
            <a:r>
              <a:rPr lang="ru-RU" sz="1600" dirty="0"/>
              <a:t>– побуждать ребенка к самостоятельному решению коммуникативных задач на английском языке в рамках тематики;</a:t>
            </a:r>
          </a:p>
          <a:p>
            <a:r>
              <a:rPr lang="ru-RU" sz="1600" dirty="0"/>
              <a:t>– научить элементарной диалогической и монологической речи;</a:t>
            </a:r>
          </a:p>
          <a:p>
            <a:r>
              <a:rPr lang="ru-RU" sz="1600" dirty="0"/>
              <a:t>– развивать фонематический слух;</a:t>
            </a:r>
          </a:p>
          <a:p>
            <a:r>
              <a:rPr lang="ru-RU" sz="1600" dirty="0"/>
              <a:t>– создать условия для полноценного и своевременного психологического развития;</a:t>
            </a:r>
          </a:p>
          <a:p>
            <a:r>
              <a:rPr lang="ru-RU" sz="1600" dirty="0"/>
              <a:t>– развивать мышление, память, внимание, воображение. </a:t>
            </a:r>
          </a:p>
          <a:p>
            <a:r>
              <a:rPr lang="ru-RU" sz="1600" dirty="0"/>
              <a:t> </a:t>
            </a:r>
          </a:p>
          <a:p>
            <a:pPr>
              <a:buNone/>
            </a:pPr>
            <a:endParaRPr lang="ru-RU" sz="1600" dirty="0" smtClean="0">
              <a:solidFill>
                <a:schemeClr val="bg1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2000240"/>
            <a:ext cx="4286280" cy="4572032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Ожидаемые результаты:</a:t>
            </a:r>
          </a:p>
          <a:p>
            <a:r>
              <a:rPr lang="ru-RU" sz="1400" dirty="0"/>
              <a:t>– сформировать положительное отношение к изучению иностранного языка (английского) и англоязычной культуры;</a:t>
            </a:r>
          </a:p>
          <a:p>
            <a:r>
              <a:rPr lang="ru-RU" sz="1400" dirty="0"/>
              <a:t>– понимать и повторять несложные слова и выражения;</a:t>
            </a:r>
          </a:p>
          <a:p>
            <a:r>
              <a:rPr lang="ru-RU" sz="1400" dirty="0"/>
              <a:t>– устно общаться в стандартных ситуациях учебно-трудовой, культурной, бытовой сфер;</a:t>
            </a:r>
          </a:p>
          <a:p>
            <a:r>
              <a:rPr lang="ru-RU" sz="1400" dirty="0"/>
              <a:t>– в устной форме кратко рассказать о себе, окружении, пересказать, выразить мнение, оценку</a:t>
            </a:r>
          </a:p>
          <a:p>
            <a:pPr lvl="0">
              <a:buNone/>
            </a:pPr>
            <a:endParaRPr lang="ru-RU" sz="1400" b="1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3286116" y="1714488"/>
            <a:ext cx="500066" cy="571504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071934" y="4000504"/>
            <a:ext cx="714380" cy="500066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5643570" y="3357562"/>
            <a:ext cx="3000396" cy="228601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600486" y="3263830"/>
            <a:ext cx="2938490" cy="350043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68615" name="Freeform 7"/>
          <p:cNvSpPr>
            <a:spLocks/>
          </p:cNvSpPr>
          <p:nvPr/>
        </p:nvSpPr>
        <p:spPr bwMode="gray">
          <a:xfrm rot="19689352">
            <a:off x="3426041" y="2700915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16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17" name="Freeform 9"/>
          <p:cNvSpPr>
            <a:spLocks/>
          </p:cNvSpPr>
          <p:nvPr/>
        </p:nvSpPr>
        <p:spPr bwMode="gray">
          <a:xfrm rot="1477638" flipH="1">
            <a:off x="4718139" y="2703489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00034" y="1428736"/>
            <a:ext cx="3357586" cy="1587513"/>
            <a:chOff x="1997" y="1314"/>
            <a:chExt cx="1889" cy="1009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8620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8621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8622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3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4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5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1000100" y="1643050"/>
            <a:ext cx="242889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itchFamily="18" charset="0"/>
              </a:rPr>
              <a:t>Направления </a:t>
            </a:r>
          </a:p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itchFamily="18" charset="0"/>
              </a:rPr>
              <a:t>работы 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27546" y="3357563"/>
            <a:ext cx="260395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1. Имитация.</a:t>
            </a:r>
          </a:p>
          <a:p>
            <a:r>
              <a:rPr lang="ru-RU" sz="1200" dirty="0"/>
              <a:t>2. Создание образов: визуальных, музыкальных, пластических. Как следствие – доминирование невербальных средств обучения – картинок, образов, музыки, танцев.</a:t>
            </a:r>
          </a:p>
          <a:p>
            <a:r>
              <a:rPr lang="ru-RU" sz="1200" dirty="0"/>
              <a:t>3. Использование дидактических игр.</a:t>
            </a:r>
          </a:p>
          <a:p>
            <a:r>
              <a:rPr lang="ru-RU" sz="1200" dirty="0"/>
              <a:t>4. Драматизация, что способствует устранению психологического барьера у детей, повышению самооценки, значимости.</a:t>
            </a:r>
          </a:p>
          <a:p>
            <a:r>
              <a:rPr lang="ru-RU" sz="1200" dirty="0"/>
              <a:t>5. Работа над произношением</a:t>
            </a:r>
            <a:r>
              <a:rPr lang="ru-RU" sz="2000" dirty="0"/>
              <a:t>:</a:t>
            </a:r>
          </a:p>
        </p:txBody>
      </p:sp>
      <p:grpSp>
        <p:nvGrpSpPr>
          <p:cNvPr id="45" name="Group 10"/>
          <p:cNvGrpSpPr>
            <a:grpSpLocks/>
          </p:cNvGrpSpPr>
          <p:nvPr/>
        </p:nvGrpSpPr>
        <p:grpSpPr bwMode="auto">
          <a:xfrm>
            <a:off x="5071754" y="1428738"/>
            <a:ext cx="3354704" cy="1643072"/>
            <a:chOff x="1904" y="1314"/>
            <a:chExt cx="1981" cy="964"/>
          </a:xfrm>
        </p:grpSpPr>
        <p:grpSp>
          <p:nvGrpSpPr>
            <p:cNvPr id="46" name="Group 11"/>
            <p:cNvGrpSpPr>
              <a:grpSpLocks/>
            </p:cNvGrpSpPr>
            <p:nvPr/>
          </p:nvGrpSpPr>
          <p:grpSpPr bwMode="auto">
            <a:xfrm>
              <a:off x="1904" y="1359"/>
              <a:ext cx="1981" cy="919"/>
              <a:chOff x="1879" y="982"/>
              <a:chExt cx="2020" cy="937"/>
            </a:xfrm>
          </p:grpSpPr>
          <p:sp>
            <p:nvSpPr>
              <p:cNvPr id="51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8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" name="Oval 13"/>
              <p:cNvSpPr>
                <a:spLocks noChangeArrowheads="1"/>
              </p:cNvSpPr>
              <p:nvPr/>
            </p:nvSpPr>
            <p:spPr bwMode="gray">
              <a:xfrm>
                <a:off x="1879" y="982"/>
                <a:ext cx="2000" cy="8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7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8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0" name="Oval 17"/>
            <p:cNvSpPr>
              <a:spLocks noChangeArrowheads="1"/>
            </p:cNvSpPr>
            <p:nvPr/>
          </p:nvSpPr>
          <p:spPr bwMode="gray">
            <a:xfrm>
              <a:off x="2284" y="1344"/>
              <a:ext cx="1306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anchor="ctr"/>
            <a:lstStyle/>
            <a:p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Принципы </a:t>
              </a:r>
            </a:p>
            <a:p>
              <a:pPr algn="ctr"/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работы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5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79438"/>
            <a:ext cx="8534400" cy="563562"/>
          </a:xfrm>
        </p:spPr>
        <p:txBody>
          <a:bodyPr/>
          <a:lstStyle/>
          <a:p>
            <a:r>
              <a:rPr lang="ru-RU" dirty="0" smtClean="0">
                <a:latin typeface="+mn-lt"/>
                <a:cs typeface="Times New Roman" pitchFamily="18" charset="0"/>
              </a:rPr>
              <a:t>Программа </a:t>
            </a:r>
            <a:r>
              <a:rPr lang="ru-RU" dirty="0" smtClean="0">
                <a:latin typeface="+mn-lt"/>
                <a:cs typeface="Times New Roman" pitchFamily="18" charset="0"/>
              </a:rPr>
              <a:t>«Английский для малышей»</a:t>
            </a:r>
            <a:endParaRPr 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839004" y="3571876"/>
            <a:ext cx="25717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/>
              <a:t>Вычленять английскую речь  в общем речевом потоке.</a:t>
            </a:r>
          </a:p>
          <a:p>
            <a:pPr lvl="0"/>
            <a:r>
              <a:rPr lang="ru-RU" sz="1200" dirty="0"/>
              <a:t>Преодолевать психологический барьер в усвоении речи на английском языке.</a:t>
            </a:r>
          </a:p>
          <a:p>
            <a:pPr lvl="0"/>
            <a:r>
              <a:rPr lang="ru-RU" sz="1200" dirty="0"/>
              <a:t>Здороваться, прощаться на английском языке.</a:t>
            </a:r>
          </a:p>
          <a:p>
            <a:pPr lvl="0"/>
            <a:r>
              <a:rPr lang="ru-RU" sz="1200" dirty="0"/>
              <a:t>Отвечать на вопросы:</a:t>
            </a:r>
          </a:p>
          <a:p>
            <a:pPr lvl="0"/>
            <a:r>
              <a:rPr lang="ru-RU" sz="1200" dirty="0"/>
              <a:t>Называть предметы и явления природы,</a:t>
            </a:r>
          </a:p>
          <a:p>
            <a:pPr lvl="0"/>
            <a:r>
              <a:rPr lang="ru-RU" sz="1200" dirty="0"/>
              <a:t>Произносить некоторые специфические звуки английского языка.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83568" y="1700808"/>
            <a:ext cx="8280920" cy="9738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642918"/>
            <a:ext cx="7848600" cy="285752"/>
          </a:xfrm>
        </p:spPr>
        <p:txBody>
          <a:bodyPr/>
          <a:lstStyle/>
          <a:p>
            <a:r>
              <a:rPr lang="ru-RU" sz="2400" b="1" dirty="0" smtClean="0">
                <a:latin typeface="+mn-lt"/>
              </a:rPr>
              <a:t>Основы построения программы 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«Английский для малышей»</a:t>
            </a:r>
            <a:endParaRPr lang="en-US" sz="2400" b="1" dirty="0">
              <a:latin typeface="+mn-lt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539553" y="1124745"/>
            <a:ext cx="7848871" cy="573325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US" sz="1200" b="1" dirty="0"/>
          </a:p>
          <a:p>
            <a:pPr lvl="0"/>
            <a:r>
              <a:rPr lang="ru-RU" sz="1200" dirty="0"/>
              <a:t>Благовещенская Т.А., «Программа обучения английскому языку детей дошкольного возраста», изд. «</a:t>
            </a:r>
            <a:r>
              <a:rPr lang="ru-RU" sz="1200" dirty="0" err="1"/>
              <a:t>Росмэн</a:t>
            </a:r>
            <a:r>
              <a:rPr lang="ru-RU" sz="1200" dirty="0"/>
              <a:t>», 2004 г.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ru-RU" sz="1200" dirty="0"/>
              <a:t>Шишкова И.А., </a:t>
            </a:r>
            <a:r>
              <a:rPr lang="ru-RU" sz="1200" dirty="0" err="1"/>
              <a:t>Вербовская</a:t>
            </a:r>
            <a:r>
              <a:rPr lang="ru-RU" sz="1200" dirty="0"/>
              <a:t> М.Е. УМК Английский для малышей. М., 2002 .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ru-RU" sz="1200" dirty="0"/>
              <a:t>Английский язык в картинках, песни. </a:t>
            </a:r>
            <a:r>
              <a:rPr lang="en-US" sz="1200" dirty="0"/>
              <a:t>“Hooray. Let’s play” Herbert </a:t>
            </a:r>
            <a:r>
              <a:rPr lang="en-US" sz="1200" dirty="0" err="1"/>
              <a:t>Puchta</a:t>
            </a:r>
            <a:r>
              <a:rPr lang="en-US" sz="1200" dirty="0"/>
              <a:t>.</a:t>
            </a:r>
            <a:endParaRPr lang="ru-RU" sz="1200" dirty="0"/>
          </a:p>
          <a:p>
            <a:r>
              <a:rPr lang="en-US" sz="1200" dirty="0"/>
              <a:t> </a:t>
            </a:r>
            <a:endParaRPr lang="ru-RU" sz="1200" dirty="0"/>
          </a:p>
          <a:p>
            <a:pPr lvl="0"/>
            <a:r>
              <a:rPr lang="ru-RU" sz="1200" dirty="0"/>
              <a:t>Английский язык для маленьких, Под ред. Н.А. </a:t>
            </a:r>
            <a:r>
              <a:rPr lang="ru-RU" sz="1200" dirty="0" err="1"/>
              <a:t>Бонк</a:t>
            </a:r>
            <a:r>
              <a:rPr lang="ru-RU" sz="1200" dirty="0"/>
              <a:t> – М., 2000. 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ru-RU" sz="1200" dirty="0"/>
              <a:t>Английский язык для детей (аудио и видео материал).Интернет-ресурс: </a:t>
            </a:r>
            <a:r>
              <a:rPr lang="en-US" sz="1200" dirty="0" err="1"/>
              <a:t>Dreamenglish</a:t>
            </a:r>
            <a:r>
              <a:rPr lang="ru-RU" sz="1200" dirty="0"/>
              <a:t>.</a:t>
            </a:r>
            <a:r>
              <a:rPr lang="en-US" sz="1200" dirty="0"/>
              <a:t>com</a:t>
            </a:r>
            <a:r>
              <a:rPr lang="ru-RU" sz="1200" dirty="0"/>
              <a:t>.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ru-RU" sz="1200" dirty="0"/>
              <a:t>Английский язык для детей (аудио и видео материал).Интернет-ресурс: </a:t>
            </a:r>
            <a:r>
              <a:rPr lang="en-US" sz="1200" dirty="0" err="1"/>
              <a:t>Supersimplelearning</a:t>
            </a:r>
            <a:r>
              <a:rPr lang="en-US" sz="1200" dirty="0"/>
              <a:t> songs</a:t>
            </a:r>
            <a:r>
              <a:rPr lang="ru-RU" sz="1200" dirty="0"/>
              <a:t>.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ru-RU" sz="1200" dirty="0"/>
              <a:t>Английский язык с 3 лет. Готовимся к школе. </a:t>
            </a:r>
            <a:r>
              <a:rPr lang="ru-RU" sz="1200" dirty="0" err="1"/>
              <a:t>Г.П.Шалаева</a:t>
            </a:r>
            <a:r>
              <a:rPr lang="ru-RU" sz="1200" dirty="0"/>
              <a:t>. Изд. «</a:t>
            </a:r>
            <a:r>
              <a:rPr lang="ru-RU" sz="1200" dirty="0" err="1"/>
              <a:t>Эксмо</a:t>
            </a:r>
            <a:r>
              <a:rPr lang="ru-RU" sz="1200" dirty="0"/>
              <a:t>», 2006г.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ru-RU" sz="1200" dirty="0"/>
              <a:t>Английский для дошкольников. Секреты английских звуков. Н. К .Малышева, изд. «Дрофа»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en-US" sz="1200" dirty="0"/>
              <a:t>Family and friends. </a:t>
            </a:r>
            <a:r>
              <a:rPr lang="ru-RU" sz="1200" dirty="0"/>
              <a:t>Наоми </a:t>
            </a:r>
            <a:r>
              <a:rPr lang="ru-RU" sz="1200" dirty="0" err="1"/>
              <a:t>Симминс</a:t>
            </a:r>
            <a:r>
              <a:rPr lang="en-US" sz="1200" dirty="0"/>
              <a:t>, </a:t>
            </a:r>
            <a:r>
              <a:rPr lang="ru-RU" sz="1200" dirty="0" err="1"/>
              <a:t>изд</a:t>
            </a:r>
            <a:r>
              <a:rPr lang="en-US" sz="1200" dirty="0"/>
              <a:t>. </a:t>
            </a:r>
            <a:r>
              <a:rPr lang="ru-RU" sz="1200" dirty="0"/>
              <a:t>«Оксфорд»</a:t>
            </a:r>
          </a:p>
          <a:p>
            <a:r>
              <a:rPr lang="en-US" sz="1200" dirty="0"/>
              <a:t> </a:t>
            </a:r>
            <a:endParaRPr lang="ru-RU" sz="1200" dirty="0"/>
          </a:p>
          <a:p>
            <a:pPr lvl="0"/>
            <a:r>
              <a:rPr lang="ru-RU" sz="1200" dirty="0"/>
              <a:t>В</a:t>
            </a:r>
            <a:r>
              <a:rPr lang="en-US" sz="1200" dirty="0"/>
              <a:t> . </a:t>
            </a:r>
            <a:r>
              <a:rPr lang="ru-RU" sz="1200" dirty="0"/>
              <a:t>Мещерякова</a:t>
            </a:r>
            <a:r>
              <a:rPr lang="en-US" sz="1200" dirty="0"/>
              <a:t> «I Love English»</a:t>
            </a:r>
            <a:endParaRPr lang="ru-RU" sz="1200" dirty="0"/>
          </a:p>
          <a:p>
            <a:pPr lvl="1">
              <a:lnSpc>
                <a:spcPct val="80000"/>
              </a:lnSpc>
            </a:pPr>
            <a:endParaRPr lang="ru-RU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5643570" y="3252788"/>
            <a:ext cx="3000396" cy="3520524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571472" y="3214686"/>
            <a:ext cx="2938490" cy="355862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68615" name="Freeform 7"/>
          <p:cNvSpPr>
            <a:spLocks/>
          </p:cNvSpPr>
          <p:nvPr/>
        </p:nvSpPr>
        <p:spPr bwMode="gray">
          <a:xfrm rot="19689352">
            <a:off x="3426041" y="2700915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16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17" name="Freeform 9"/>
          <p:cNvSpPr>
            <a:spLocks/>
          </p:cNvSpPr>
          <p:nvPr/>
        </p:nvSpPr>
        <p:spPr bwMode="gray">
          <a:xfrm rot="1477638" flipH="1">
            <a:off x="4718139" y="2703489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00034" y="1428736"/>
            <a:ext cx="3357586" cy="1587513"/>
            <a:chOff x="1997" y="1314"/>
            <a:chExt cx="1889" cy="1009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8620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8621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8622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3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4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8625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1000100" y="1785926"/>
            <a:ext cx="242889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itchFamily="18" charset="0"/>
              </a:rPr>
              <a:t>Нововведение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071754" y="1428738"/>
            <a:ext cx="3354704" cy="1643072"/>
            <a:chOff x="1904" y="1314"/>
            <a:chExt cx="1981" cy="964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1904" y="1359"/>
              <a:ext cx="1981" cy="919"/>
              <a:chOff x="1879" y="982"/>
              <a:chExt cx="2020" cy="937"/>
            </a:xfrm>
          </p:grpSpPr>
          <p:sp>
            <p:nvSpPr>
              <p:cNvPr id="51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8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" name="Oval 13"/>
              <p:cNvSpPr>
                <a:spLocks noChangeArrowheads="1"/>
              </p:cNvSpPr>
              <p:nvPr/>
            </p:nvSpPr>
            <p:spPr bwMode="gray">
              <a:xfrm>
                <a:off x="1879" y="982"/>
                <a:ext cx="2000" cy="89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7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8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0" name="Oval 17"/>
            <p:cNvSpPr>
              <a:spLocks noChangeArrowheads="1"/>
            </p:cNvSpPr>
            <p:nvPr/>
          </p:nvSpPr>
          <p:spPr bwMode="gray">
            <a:xfrm>
              <a:off x="2284" y="1356"/>
              <a:ext cx="1323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anchor="ctr"/>
            <a:lstStyle/>
            <a:p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Практическая</a:t>
              </a:r>
            </a:p>
            <a:p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 значимость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53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579438"/>
            <a:ext cx="8286776" cy="563562"/>
          </a:xfrm>
        </p:spPr>
        <p:txBody>
          <a:bodyPr/>
          <a:lstStyle/>
          <a:p>
            <a:r>
              <a:rPr lang="ru-RU" dirty="0" smtClean="0">
                <a:latin typeface="+mn-lt"/>
                <a:cs typeface="Times New Roman" pitchFamily="18" charset="0"/>
              </a:rPr>
              <a:t>Программа </a:t>
            </a:r>
            <a:r>
              <a:rPr lang="ru-RU" dirty="0" smtClean="0">
                <a:latin typeface="+mn-lt"/>
                <a:cs typeface="Times New Roman" pitchFamily="18" charset="0"/>
              </a:rPr>
              <a:t>«Английский для малышей»</a:t>
            </a:r>
            <a:endParaRPr 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940152" y="3356992"/>
            <a:ext cx="2571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itchFamily="18" charset="0"/>
              </a:rPr>
              <a:t>Разработка конспектов занятий.</a:t>
            </a:r>
          </a:p>
          <a:p>
            <a:pPr marL="457200" indent="-457200">
              <a:buAutoNum type="arabicPeriod" startAt="2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itchFamily="18" charset="0"/>
              </a:rPr>
              <a:t>Создание базы фольклорного материала.</a:t>
            </a:r>
          </a:p>
          <a:p>
            <a:pPr marL="457200" indent="-457200">
              <a:buAutoNum type="arabicPeriod" startAt="2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itchFamily="18" charset="0"/>
              </a:rPr>
              <a:t>Разработка  электронных игр.</a:t>
            </a:r>
          </a:p>
          <a:p>
            <a:pPr marL="457200" indent="-457200">
              <a:buAutoNum type="arabicPeriod" startAt="2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itchFamily="18" charset="0"/>
              </a:rPr>
              <a:t>Формирование портфолио дошкольника.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1472" y="3214686"/>
            <a:ext cx="27600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- Организация занятий с активным применением интерактивной доски,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документ-камеры, использование электронных игр на занятиях;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- Организация взаимодействия с родителями через сайт ДОУ.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  <a:cs typeface="Times New Roman" pitchFamily="18" charset="0"/>
              </a:rPr>
              <a:t>Этапы реализации программы</a:t>
            </a:r>
            <a:endParaRPr 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88067" name="Freeform 3"/>
          <p:cNvSpPr>
            <a:spLocks/>
          </p:cNvSpPr>
          <p:nvPr/>
        </p:nvSpPr>
        <p:spPr bwMode="gray">
          <a:xfrm>
            <a:off x="5073650" y="1219200"/>
            <a:ext cx="1466850" cy="1155700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hlink">
                  <a:gamma/>
                  <a:tint val="90980"/>
                  <a:invGamma/>
                  <a:alpha val="32001"/>
                </a:schemeClr>
              </a:gs>
              <a:gs pos="100000">
                <a:schemeClr val="hlink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8068" name="AutoShape 4"/>
          <p:cNvSpPr>
            <a:spLocks noChangeArrowheads="1"/>
          </p:cNvSpPr>
          <p:nvPr/>
        </p:nvSpPr>
        <p:spPr bwMode="auto">
          <a:xfrm>
            <a:off x="3424238" y="2652713"/>
            <a:ext cx="2576522" cy="3133741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8069" name="AutoShape 5"/>
          <p:cNvSpPr>
            <a:spLocks noChangeArrowheads="1"/>
          </p:cNvSpPr>
          <p:nvPr/>
        </p:nvSpPr>
        <p:spPr bwMode="gray">
          <a:xfrm>
            <a:off x="4071933" y="2357430"/>
            <a:ext cx="1071571" cy="44450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auto">
          <a:xfrm>
            <a:off x="6286512" y="2285992"/>
            <a:ext cx="2295525" cy="2214578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8073" name="AutoShape 9"/>
          <p:cNvSpPr>
            <a:spLocks noChangeArrowheads="1"/>
          </p:cNvSpPr>
          <p:nvPr/>
        </p:nvSpPr>
        <p:spPr bwMode="gray">
          <a:xfrm>
            <a:off x="7000892" y="1928802"/>
            <a:ext cx="1000132" cy="43816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8076" name="Freeform 12"/>
          <p:cNvSpPr>
            <a:spLocks/>
          </p:cNvSpPr>
          <p:nvPr/>
        </p:nvSpPr>
        <p:spPr bwMode="gray">
          <a:xfrm>
            <a:off x="2357422" y="1785926"/>
            <a:ext cx="1466850" cy="115728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88077" name="Text Box 13"/>
          <p:cNvSpPr txBox="1">
            <a:spLocks noChangeArrowheads="1"/>
          </p:cNvSpPr>
          <p:nvPr/>
        </p:nvSpPr>
        <p:spPr bwMode="gray">
          <a:xfrm>
            <a:off x="4429124" y="2428868"/>
            <a:ext cx="31290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bg1"/>
                </a:solidFill>
              </a:rPr>
              <a:t>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8078" name="Text Box 14"/>
          <p:cNvSpPr txBox="1">
            <a:spLocks noChangeArrowheads="1"/>
          </p:cNvSpPr>
          <p:nvPr/>
        </p:nvSpPr>
        <p:spPr bwMode="gray">
          <a:xfrm>
            <a:off x="7286644" y="1928802"/>
            <a:ext cx="31290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FFFFFF"/>
                </a:solidFill>
              </a:rPr>
              <a:t>3</a:t>
            </a:r>
            <a:endParaRPr lang="en-US" b="1" dirty="0">
              <a:solidFill>
                <a:srgbClr val="FFFFFF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857224" y="3071810"/>
            <a:ext cx="2295525" cy="3071336"/>
            <a:chOff x="576" y="1695"/>
            <a:chExt cx="1446" cy="2235"/>
          </a:xfrm>
        </p:grpSpPr>
        <p:sp>
          <p:nvSpPr>
            <p:cNvPr id="88080" name="AutoShape 16"/>
            <p:cNvSpPr>
              <a:spLocks noChangeArrowheads="1"/>
            </p:cNvSpPr>
            <p:nvPr/>
          </p:nvSpPr>
          <p:spPr bwMode="auto">
            <a:xfrm>
              <a:off x="576" y="1942"/>
              <a:ext cx="1446" cy="198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tx1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8081" name="AutoShape 17"/>
            <p:cNvSpPr>
              <a:spLocks noChangeArrowheads="1"/>
            </p:cNvSpPr>
            <p:nvPr/>
          </p:nvSpPr>
          <p:spPr bwMode="gray">
            <a:xfrm>
              <a:off x="990" y="1695"/>
              <a:ext cx="630" cy="33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  <a:round/>
              <a:headEnd/>
              <a:tailEnd/>
            </a:ln>
            <a:effectLst>
              <a:innerShdw blurRad="114300">
                <a:prstClr val="black"/>
              </a:inn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8084" name="Text Box 20"/>
            <p:cNvSpPr txBox="1">
              <a:spLocks noChangeArrowheads="1"/>
            </p:cNvSpPr>
            <p:nvPr/>
          </p:nvSpPr>
          <p:spPr bwMode="gray">
            <a:xfrm>
              <a:off x="1215" y="1755"/>
              <a:ext cx="197" cy="23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algn="ctr">
              <a:solidFill>
                <a:schemeClr val="tx1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</a:rPr>
                <a:t>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087" name="Text Box 23"/>
          <p:cNvSpPr txBox="1">
            <a:spLocks noChangeArrowheads="1"/>
          </p:cNvSpPr>
          <p:nvPr/>
        </p:nvSpPr>
        <p:spPr bwMode="auto">
          <a:xfrm>
            <a:off x="6019800" y="2352675"/>
            <a:ext cx="21336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+mn-lt"/>
              <a:cs typeface="Times New Roman" pitchFamily="18" charset="0"/>
            </a:endParaRPr>
          </a:p>
          <a:p>
            <a:pPr algn="ctr" eaLnBrk="0" hangingPunct="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42976" y="3214686"/>
            <a:ext cx="18573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endParaRPr lang="ru-RU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algn="ctr" eaLnBrk="0" hangingPunct="0"/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октябрь) диагностика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, начало обучения</a:t>
            </a:r>
            <a:endParaRPr lang="en-US" sz="2000" b="1" dirty="0">
              <a:solidFill>
                <a:schemeClr val="tx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00430" y="3000372"/>
            <a:ext cx="2428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октябрь– апрель)</a:t>
            </a:r>
            <a:endParaRPr lang="ru-RU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Реализация программы. </a:t>
            </a:r>
          </a:p>
          <a:p>
            <a:pPr algn="ctr"/>
            <a:endParaRPr lang="ru-RU" sz="20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572264" y="2714620"/>
            <a:ext cx="1714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апрель) Подведение 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</a:rPr>
              <a:t>итогов </a:t>
            </a:r>
            <a:endParaRPr lang="ru-RU" sz="2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579438"/>
            <a:ext cx="7643866" cy="563562"/>
          </a:xfrm>
        </p:spPr>
        <p:txBody>
          <a:bodyPr/>
          <a:lstStyle/>
          <a:p>
            <a:r>
              <a:rPr lang="ru-RU" sz="2800" b="1" dirty="0" smtClean="0">
                <a:latin typeface="+mn-lt"/>
              </a:rPr>
              <a:t>Календарно-тематическое планирование</a:t>
            </a:r>
            <a:endParaRPr lang="en-US" sz="2800" b="1" dirty="0"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625018"/>
              </p:ext>
            </p:extLst>
          </p:nvPr>
        </p:nvGraphicFramePr>
        <p:xfrm>
          <a:off x="179512" y="1268760"/>
          <a:ext cx="8856986" cy="525658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98964"/>
                <a:gridCol w="478756"/>
                <a:gridCol w="1509816"/>
                <a:gridCol w="4309208"/>
                <a:gridCol w="2160242"/>
              </a:tblGrid>
              <a:tr h="371628"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Октябрь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8035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№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Тема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             Программное содержание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Указания, интеграция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6906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«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приветствие</a:t>
                      </a:r>
                      <a:r>
                        <a:rPr lang="ru-RU" sz="16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»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Введение новой</a:t>
                      </a:r>
                      <a:r>
                        <a:rPr lang="ru-RU" sz="1600" kern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лексики по теме «</a:t>
                      </a:r>
                      <a:r>
                        <a:rPr lang="en-US" sz="1600" kern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greeting</a:t>
                      </a:r>
                      <a:r>
                        <a:rPr lang="ru-RU" sz="1600" kern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».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(речевое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 развитие)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69068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Чувства,эмоции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 Активизация лексики, введение новых речевых образцов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 по теме.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(речевое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 развитие)</a:t>
                      </a:r>
                      <a:endParaRPr lang="ru-RU" sz="1600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6906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 1-20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Повторение лексики,</a:t>
                      </a:r>
                      <a:r>
                        <a:rPr lang="ru-RU" sz="1600" kern="12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обучение правильному произношению отдельных звуков.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(речевое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 развитие)</a:t>
                      </a:r>
                      <a:endParaRPr lang="ru-RU" sz="1600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97401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Цвета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Обобщение лексического материала.</a:t>
                      </a:r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(речевое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</a:rPr>
                        <a:t> развитие)</a:t>
                      </a:r>
                      <a:endParaRPr lang="ru-RU" sz="1600" dirty="0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endParaRPr lang="ru-RU" sz="160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latin typeface="+mn-lt"/>
              </a:rPr>
              <a:t>Диагностика освоения детьми 5-7 лет программного материала</a:t>
            </a:r>
            <a:endParaRPr lang="en-US" sz="2000" b="1" dirty="0">
              <a:latin typeface="+mn-lt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42976" y="1643050"/>
            <a:ext cx="6786249" cy="2829344"/>
            <a:chOff x="528" y="1248"/>
            <a:chExt cx="4712" cy="1821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824" y="1248"/>
              <a:ext cx="2014" cy="1821"/>
              <a:chOff x="1872" y="1824"/>
              <a:chExt cx="2014" cy="1821"/>
            </a:xfrm>
          </p:grpSpPr>
          <p:sp>
            <p:nvSpPr>
              <p:cNvPr id="71685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820" y="252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686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628" y="249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687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25" y="3439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688" name="Oval 8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779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689" name="Oval 9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690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1691" name="Oval 11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1692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1693" name="Oval 13"/>
              <p:cNvSpPr>
                <a:spLocks noChangeArrowheads="1"/>
              </p:cNvSpPr>
              <p:nvPr/>
            </p:nvSpPr>
            <p:spPr bwMode="gray">
              <a:xfrm>
                <a:off x="2107" y="2465"/>
                <a:ext cx="1326" cy="334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71695" name="AutoShape 15"/>
            <p:cNvSpPr>
              <a:spLocks noChangeArrowheads="1"/>
            </p:cNvSpPr>
            <p:nvPr/>
          </p:nvSpPr>
          <p:spPr bwMode="gray">
            <a:xfrm>
              <a:off x="528" y="1920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6" name="AutoShape 16"/>
            <p:cNvSpPr>
              <a:spLocks noChangeArrowheads="1"/>
            </p:cNvSpPr>
            <p:nvPr/>
          </p:nvSpPr>
          <p:spPr bwMode="gray">
            <a:xfrm>
              <a:off x="528" y="1584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8" name="AutoShape 18"/>
            <p:cNvSpPr>
              <a:spLocks noChangeArrowheads="1"/>
            </p:cNvSpPr>
            <p:nvPr/>
          </p:nvSpPr>
          <p:spPr bwMode="gray">
            <a:xfrm>
              <a:off x="3984" y="1920"/>
              <a:ext cx="12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9" name="AutoShape 19"/>
            <p:cNvSpPr>
              <a:spLocks noChangeArrowheads="1"/>
            </p:cNvSpPr>
            <p:nvPr/>
          </p:nvSpPr>
          <p:spPr bwMode="gray">
            <a:xfrm>
              <a:off x="3984" y="1584"/>
              <a:ext cx="12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0" name="Text Box 20"/>
            <p:cNvSpPr txBox="1">
              <a:spLocks noChangeArrowheads="1"/>
            </p:cNvSpPr>
            <p:nvPr/>
          </p:nvSpPr>
          <p:spPr bwMode="gray">
            <a:xfrm>
              <a:off x="2159" y="1888"/>
              <a:ext cx="1250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1600" b="1" dirty="0" smtClean="0">
                  <a:solidFill>
                    <a:schemeClr val="bg1"/>
                  </a:solidFill>
                </a:rPr>
                <a:t>Педагогическая </a:t>
              </a:r>
            </a:p>
            <a:p>
              <a:pPr algn="ctr" eaLnBrk="0" hangingPunct="0"/>
              <a:r>
                <a:rPr lang="ru-RU" sz="1600" b="1" dirty="0" smtClean="0">
                  <a:solidFill>
                    <a:schemeClr val="bg1"/>
                  </a:solidFill>
                </a:rPr>
                <a:t>диагностика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71702" name="Text Box 22"/>
            <p:cNvSpPr txBox="1">
              <a:spLocks noChangeArrowheads="1"/>
            </p:cNvSpPr>
            <p:nvPr/>
          </p:nvSpPr>
          <p:spPr bwMode="gray">
            <a:xfrm>
              <a:off x="1051" y="1662"/>
              <a:ext cx="128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1703" name="Text Box 23"/>
            <p:cNvSpPr txBox="1">
              <a:spLocks noChangeArrowheads="1"/>
            </p:cNvSpPr>
            <p:nvPr/>
          </p:nvSpPr>
          <p:spPr bwMode="gray">
            <a:xfrm>
              <a:off x="4199" y="1708"/>
              <a:ext cx="765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</a:rPr>
                <a:t>Лексика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1705" name="Text Box 25"/>
            <p:cNvSpPr txBox="1">
              <a:spLocks noChangeArrowheads="1"/>
            </p:cNvSpPr>
            <p:nvPr/>
          </p:nvSpPr>
          <p:spPr bwMode="gray">
            <a:xfrm>
              <a:off x="1012" y="2030"/>
              <a:ext cx="128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1706" name="Text Box 26"/>
            <p:cNvSpPr txBox="1">
              <a:spLocks noChangeArrowheads="1"/>
            </p:cNvSpPr>
            <p:nvPr/>
          </p:nvSpPr>
          <p:spPr bwMode="gray">
            <a:xfrm>
              <a:off x="4000" y="2030"/>
              <a:ext cx="1240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</a:rPr>
                <a:t>Фонетика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045384" y="2260099"/>
            <a:ext cx="1748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.     Диалогическая речь.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96634" y="2906430"/>
            <a:ext cx="1916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/>
              <a:t>Монологическая речь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714356"/>
            <a:ext cx="7848600" cy="285752"/>
          </a:xfrm>
        </p:spPr>
        <p:txBody>
          <a:bodyPr/>
          <a:lstStyle/>
          <a:p>
            <a:r>
              <a:rPr lang="ru-RU" sz="2400" b="1" dirty="0" smtClean="0">
                <a:latin typeface="+mn-lt"/>
              </a:rPr>
              <a:t>Результаты диагностики</a:t>
            </a:r>
            <a:endParaRPr lang="en-US" sz="2400" b="1" dirty="0">
              <a:latin typeface="+mn-lt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 начале года по мониторингу было выявлено высокий уровень -  </a:t>
            </a:r>
            <a:r>
              <a:rPr lang="ru-RU" b="1" u="sng" dirty="0"/>
              <a:t>9 </a:t>
            </a:r>
            <a:r>
              <a:rPr lang="ru-RU" b="1" dirty="0"/>
              <a:t>чел.  34,6 Средний – 17 -65,%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u="sng" dirty="0" smtClean="0"/>
              <a:t> </a:t>
            </a:r>
            <a:r>
              <a:rPr lang="ru-RU" b="1" u="sng" dirty="0"/>
              <a:t>а в конце года </a:t>
            </a:r>
            <a:r>
              <a:rPr lang="ru-RU" b="1" dirty="0"/>
              <a:t>-высокий уровень -  </a:t>
            </a:r>
            <a:r>
              <a:rPr lang="ru-RU" b="1" u="sng" dirty="0"/>
              <a:t>16 </a:t>
            </a:r>
            <a:r>
              <a:rPr lang="ru-RU" b="1" dirty="0"/>
              <a:t>чел.  61,5</a:t>
            </a:r>
            <a:r>
              <a:rPr lang="ru-RU" b="1" u="sng" dirty="0"/>
              <a:t>%</a:t>
            </a:r>
            <a:r>
              <a:rPr lang="ru-RU" b="1" dirty="0"/>
              <a:t>    Средний – </a:t>
            </a:r>
            <a:r>
              <a:rPr lang="ru-RU" b="1" u="sng" dirty="0"/>
              <a:t>11 </a:t>
            </a:r>
            <a:r>
              <a:rPr lang="ru-RU" b="1" dirty="0"/>
              <a:t>чел. </a:t>
            </a:r>
            <a:r>
              <a:rPr lang="ru-RU" b="1" u="sng" dirty="0"/>
              <a:t>42,3%, 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WordArt 5"/>
          <p:cNvSpPr>
            <a:spLocks noChangeArrowheads="1" noChangeShapeType="1" noTextEdit="1"/>
          </p:cNvSpPr>
          <p:nvPr/>
        </p:nvSpPr>
        <p:spPr bwMode="gray">
          <a:xfrm>
            <a:off x="1928794" y="1500174"/>
            <a:ext cx="5583259" cy="63341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89803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Спасибо</a:t>
            </a:r>
            <a:r>
              <a:rPr lang="en-US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89803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!</a:t>
            </a:r>
            <a:endParaRPr lang="ru-RU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89803" dir="2700000" algn="ctr" rotWithShape="0">
                  <a:schemeClr val="tx2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WordArt 5"/>
          <p:cNvSpPr>
            <a:spLocks noChangeArrowheads="1" noChangeShapeType="1" noTextEdit="1"/>
          </p:cNvSpPr>
          <p:nvPr/>
        </p:nvSpPr>
        <p:spPr bwMode="gray">
          <a:xfrm>
            <a:off x="1714480" y="4786322"/>
            <a:ext cx="5583259" cy="63341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endParaRPr lang="ru-RU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89803" dir="2700000" algn="ctr" rotWithShape="0">
                  <a:schemeClr val="tx2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 animBg="1"/>
      <p:bldP spid="3" grpId="0" animBg="1"/>
    </p:bldLst>
  </p:timing>
</p:sld>
</file>

<file path=ppt/theme/theme1.xml><?xml version="1.0" encoding="utf-8"?>
<a:theme xmlns:a="http://schemas.openxmlformats.org/drawingml/2006/main" name="удачная">
  <a:themeElements>
    <a:clrScheme name="sample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5B1B1"/>
      </a:accent1>
      <a:accent2>
        <a:srgbClr val="5BACE9"/>
      </a:accent2>
      <a:accent3>
        <a:srgbClr val="FFFFFF"/>
      </a:accent3>
      <a:accent4>
        <a:srgbClr val="174578"/>
      </a:accent4>
      <a:accent5>
        <a:srgbClr val="ACD5D5"/>
      </a:accent5>
      <a:accent6>
        <a:srgbClr val="529BD3"/>
      </a:accent6>
      <a:hlink>
        <a:srgbClr val="6E71F0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4EA693"/>
        </a:accent1>
        <a:accent2>
          <a:srgbClr val="ABA755"/>
        </a:accent2>
        <a:accent3>
          <a:srgbClr val="FFFFFF"/>
        </a:accent3>
        <a:accent4>
          <a:srgbClr val="174578"/>
        </a:accent4>
        <a:accent5>
          <a:srgbClr val="B2D0C8"/>
        </a:accent5>
        <a:accent6>
          <a:srgbClr val="9B974C"/>
        </a:accent6>
        <a:hlink>
          <a:srgbClr val="3981B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24B98"/>
        </a:dk1>
        <a:lt1>
          <a:srgbClr val="FFFFFF"/>
        </a:lt1>
        <a:dk2>
          <a:srgbClr val="000000"/>
        </a:dk2>
        <a:lt2>
          <a:srgbClr val="DDDDDD"/>
        </a:lt2>
        <a:accent1>
          <a:srgbClr val="4976D1"/>
        </a:accent1>
        <a:accent2>
          <a:srgbClr val="4CB494"/>
        </a:accent2>
        <a:accent3>
          <a:srgbClr val="FFFFFF"/>
        </a:accent3>
        <a:accent4>
          <a:srgbClr val="0E3F81"/>
        </a:accent4>
        <a:accent5>
          <a:srgbClr val="B1BDE5"/>
        </a:accent5>
        <a:accent6>
          <a:srgbClr val="44A386"/>
        </a:accent6>
        <a:hlink>
          <a:srgbClr val="0099CC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5B1B1"/>
        </a:accent1>
        <a:accent2>
          <a:srgbClr val="5BACE9"/>
        </a:accent2>
        <a:accent3>
          <a:srgbClr val="FFFFFF"/>
        </a:accent3>
        <a:accent4>
          <a:srgbClr val="174578"/>
        </a:accent4>
        <a:accent5>
          <a:srgbClr val="ACD5D5"/>
        </a:accent5>
        <a:accent6>
          <a:srgbClr val="529BD3"/>
        </a:accent6>
        <a:hlink>
          <a:srgbClr val="6E71F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1210</TotalTime>
  <Words>516</Words>
  <Application>Microsoft Office PowerPoint</Application>
  <PresentationFormat>Экран (4:3)</PresentationFormat>
  <Paragraphs>124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 Unicode MS</vt:lpstr>
      <vt:lpstr>Arial</vt:lpstr>
      <vt:lpstr>Times New Roman</vt:lpstr>
      <vt:lpstr>Verdana</vt:lpstr>
      <vt:lpstr>Wingdings</vt:lpstr>
      <vt:lpstr>удачная</vt:lpstr>
      <vt:lpstr>Реализация программы дополнительного образования по обучению английскому языку  дошкольников 5-7 лет   «Английский для малышей»</vt:lpstr>
      <vt:lpstr>Презентация PowerPoint</vt:lpstr>
      <vt:lpstr>Цель программы «Английский для малышей»  – развитие у детей 5-7 лет  общеязыковых способностей, умения использовать изученный лексико-грамматический материал в естественных ситуациях общения. </vt:lpstr>
      <vt:lpstr>Программа «Английский для малышей»</vt:lpstr>
      <vt:lpstr>Основы построения программы  «Английский для малышей»</vt:lpstr>
      <vt:lpstr>Программа «Английский для малышей»</vt:lpstr>
      <vt:lpstr>Этапы реализации программы</vt:lpstr>
      <vt:lpstr>Календарно-тематическое планирование</vt:lpstr>
      <vt:lpstr>Диагностика освоения детьми 5-7 лет программного материала</vt:lpstr>
      <vt:lpstr>Результаты диагностики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Admin</dc:creator>
  <cp:lastModifiedBy>пк</cp:lastModifiedBy>
  <cp:revision>142</cp:revision>
  <dcterms:created xsi:type="dcterms:W3CDTF">2013-11-23T16:03:12Z</dcterms:created>
  <dcterms:modified xsi:type="dcterms:W3CDTF">2023-11-22T19:33:55Z</dcterms:modified>
</cp:coreProperties>
</file>